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5" r:id="rId2"/>
    <p:sldId id="257" r:id="rId3"/>
    <p:sldId id="259" r:id="rId4"/>
    <p:sldId id="260" r:id="rId5"/>
    <p:sldId id="282" r:id="rId6"/>
    <p:sldId id="280" r:id="rId7"/>
    <p:sldId id="28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68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516" y="72"/>
      </p:cViewPr>
      <p:guideLst>
        <p:guide orient="horz" pos="2160"/>
        <p:guide pos="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11655-C450-4E3A-A37D-3317A578B4E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217DD-1021-4793-98E8-342CAEE19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104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543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191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05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33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71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781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697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118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419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37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62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73294-F71F-4599-9823-450D48FA164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31DBE-3BEF-4122-8730-039C1E022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48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965440" cy="138903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6. Психологическая теория  деятельности </a:t>
            </a:r>
            <a:endParaRPr lang="ru-RU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5697" y="1935162"/>
            <a:ext cx="4767943" cy="4773548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</a:p>
          <a:p>
            <a:pPr mar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1.Понятие и строение человеческой деятельности.</a:t>
            </a:r>
          </a:p>
          <a:p>
            <a:pPr mar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Психологическая структуру деятельности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Виды и развитие человеческой деятельности.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518" y="1287623"/>
            <a:ext cx="5617029" cy="525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5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05068" y="149290"/>
            <a:ext cx="10448731" cy="6344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И СТРОЕНИЕ ЧЕЛОВЕЧЕСКОЙ ДЕЯТЕЛЬНОСТИ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979714"/>
            <a:ext cx="10515600" cy="5197249"/>
          </a:xfrm>
        </p:spPr>
        <p:txBody>
          <a:bodyPr>
            <a:normAutofit fontScale="85000" lnSpcReduction="20000"/>
          </a:bodyPr>
          <a:lstStyle/>
          <a:p>
            <a:r>
              <a:rPr lang="ru-RU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Деятельность –это </a:t>
            </a:r>
            <a:r>
              <a:rPr lang="ru-RU" dirty="0" smtClean="0"/>
              <a:t>специфический вид активности человека, который направлен на познание и  преобразование окружающего мира, включая самого человека  и условия его существования.</a:t>
            </a:r>
          </a:p>
          <a:p>
            <a:r>
              <a:rPr lang="ru-RU" dirty="0" smtClean="0"/>
              <a:t> В деятельности человек создает предметы материальной и духовной культуры, преобразует свои способности, сохраняет и совершенствует природу, строит общество и др.</a:t>
            </a:r>
          </a:p>
          <a:p>
            <a:r>
              <a:rPr lang="ru-RU" dirty="0" smtClean="0"/>
              <a:t>Человеческая деятельность имеет творческий характер и проявляется в том, что благодаря ей он выходит за пределы своей природной ограниченности, т.е. превосходит свои же </a:t>
            </a:r>
            <a:r>
              <a:rPr lang="ru-RU" dirty="0" err="1" smtClean="0"/>
              <a:t>генотипически</a:t>
            </a:r>
            <a:r>
              <a:rPr lang="ru-RU" dirty="0" smtClean="0"/>
              <a:t> обусловленные возможности. </a:t>
            </a:r>
          </a:p>
          <a:p>
            <a:r>
              <a:rPr lang="ru-RU" dirty="0" smtClean="0"/>
              <a:t>Вследствие продуктивного, творческого характера своей деятельности человек создал знаковые системы, орудия воздействия на себя и природу. </a:t>
            </a:r>
          </a:p>
          <a:p>
            <a:r>
              <a:rPr lang="ru-RU" dirty="0" smtClean="0"/>
              <a:t>Пользуясь этими орудиями, он построил современное общество, города, машины, с новые предметы потребления, материальную и духовную культуру и в конечном счете преобразовал самого себя. </a:t>
            </a:r>
          </a:p>
          <a:p>
            <a:r>
              <a:rPr lang="ru-RU" dirty="0" smtClean="0"/>
              <a:t>Исторический прогресс, имевший место за последние несколько десятков тысяч лет, обязан своим происхождением именно деятельности, а не совершенствованию биологической природы людей.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9557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3771" y="382555"/>
            <a:ext cx="10570029" cy="6279502"/>
          </a:xfrm>
        </p:spPr>
        <p:txBody>
          <a:bodyPr>
            <a:normAutofit/>
          </a:bodyPr>
          <a:lstStyle/>
          <a:p>
            <a:r>
              <a:rPr lang="ru-RU" dirty="0"/>
              <a:t>Современный человек живет в окружении </a:t>
            </a:r>
            <a:r>
              <a:rPr lang="ru-RU" dirty="0" smtClean="0"/>
              <a:t>предметов</a:t>
            </a:r>
            <a:r>
              <a:rPr lang="ru-RU" dirty="0"/>
              <a:t>, </a:t>
            </a:r>
            <a:r>
              <a:rPr lang="ru-RU" dirty="0" smtClean="0"/>
              <a:t>которые </a:t>
            </a:r>
            <a:r>
              <a:rPr lang="ru-RU" dirty="0"/>
              <a:t>не является чистым творением природы.</a:t>
            </a:r>
          </a:p>
          <a:p>
            <a:r>
              <a:rPr lang="ru-RU" dirty="0"/>
              <a:t>Ко всем </a:t>
            </a:r>
            <a:r>
              <a:rPr lang="ru-RU" dirty="0" smtClean="0"/>
              <a:t>этим предметам приложены </a:t>
            </a:r>
            <a:r>
              <a:rPr lang="ru-RU" dirty="0"/>
              <a:t>руки и разум человека, </a:t>
            </a:r>
            <a:r>
              <a:rPr lang="ru-RU" dirty="0" smtClean="0"/>
              <a:t>поэтому они считаются </a:t>
            </a:r>
            <a:r>
              <a:rPr lang="ru-RU" dirty="0"/>
              <a:t>материальным воплощением человеческих способностей.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них как бы </a:t>
            </a:r>
            <a:r>
              <a:rPr lang="ru-RU" dirty="0" err="1"/>
              <a:t>опредмечены</a:t>
            </a:r>
            <a:r>
              <a:rPr lang="ru-RU" dirty="0"/>
              <a:t> достижения разума людей. </a:t>
            </a:r>
            <a:endParaRPr lang="ru-RU" dirty="0" smtClean="0"/>
          </a:p>
          <a:p>
            <a:r>
              <a:rPr lang="ru-RU" dirty="0" smtClean="0"/>
              <a:t>Усвоение </a:t>
            </a:r>
            <a:r>
              <a:rPr lang="ru-RU" dirty="0"/>
              <a:t>способов обращения с такими предметами, включение их в деятельность </a:t>
            </a:r>
            <a:r>
              <a:rPr lang="ru-RU" dirty="0" smtClean="0"/>
              <a:t>способствует собственному развитию </a:t>
            </a:r>
            <a:r>
              <a:rPr lang="ru-RU" dirty="0"/>
              <a:t>человека. </a:t>
            </a:r>
            <a:endParaRPr lang="ru-RU" dirty="0" smtClean="0"/>
          </a:p>
          <a:p>
            <a:r>
              <a:rPr lang="ru-RU" dirty="0" smtClean="0"/>
              <a:t>Этим </a:t>
            </a:r>
            <a:r>
              <a:rPr lang="ru-RU" dirty="0"/>
              <a:t>человеческая деятельность отличается от активности животных, которые не </a:t>
            </a:r>
            <a:r>
              <a:rPr lang="ru-RU" dirty="0" smtClean="0"/>
              <a:t>производят: </a:t>
            </a:r>
            <a:r>
              <a:rPr lang="ru-RU" dirty="0"/>
              <a:t>ни одежды, </a:t>
            </a:r>
            <a:r>
              <a:rPr lang="ru-RU" dirty="0" smtClean="0"/>
              <a:t>ни </a:t>
            </a:r>
            <a:r>
              <a:rPr lang="ru-RU" dirty="0"/>
              <a:t>знаковых систем, ни орудий труда, ни средств передвижения и </a:t>
            </a:r>
            <a:r>
              <a:rPr lang="ru-RU" dirty="0" smtClean="0"/>
              <a:t>др.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803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0588"/>
            <a:ext cx="10526486" cy="628883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Следовательно, деятельность </a:t>
            </a:r>
            <a:r>
              <a:rPr lang="ru-RU" dirty="0"/>
              <a:t>человека </a:t>
            </a:r>
            <a:r>
              <a:rPr lang="ru-RU" dirty="0" smtClean="0"/>
              <a:t> </a:t>
            </a:r>
            <a:r>
              <a:rPr lang="ru-RU" dirty="0"/>
              <a:t>носит продуктивный, а не только потребительский характер.</a:t>
            </a:r>
          </a:p>
          <a:p>
            <a:r>
              <a:rPr lang="ru-RU" dirty="0"/>
              <a:t>Породив и продолжая совершенствовать предметы потребления, </a:t>
            </a:r>
            <a:r>
              <a:rPr lang="ru-RU" dirty="0" smtClean="0"/>
              <a:t>человек, </a:t>
            </a:r>
            <a:r>
              <a:rPr lang="ru-RU" dirty="0"/>
              <a:t>кроме способностей развивает </a:t>
            </a: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свои потребности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dirty="0" smtClean="0"/>
              <a:t>Когда </a:t>
            </a:r>
            <a:r>
              <a:rPr lang="ru-RU" dirty="0"/>
              <a:t>речь заходит о потребностях, с которыми рождается человек (и не только человек, но и высшие животные) , то к этому списку элементарных биологических потребностей нужно добавить по крайней мере еще две. </a:t>
            </a:r>
          </a:p>
          <a:p>
            <a:r>
              <a:rPr lang="ru-RU" dirty="0"/>
              <a:t>Это, во-первых, потребность </a:t>
            </a: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контактах с себе 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подобными</a:t>
            </a:r>
            <a:r>
              <a:rPr lang="ru-RU" dirty="0" smtClean="0"/>
              <a:t>. У </a:t>
            </a:r>
            <a:r>
              <a:rPr lang="ru-RU" dirty="0"/>
              <a:t>ребенка она обнаруживается очень рано. Голос матери, ее лицо, ее прикосновения - первые раздражители, на которые появляется положительная реакция ребенка. Это </a:t>
            </a:r>
            <a:r>
              <a:rPr lang="ru-RU" dirty="0" smtClean="0"/>
              <a:t>так </a:t>
            </a:r>
            <a:r>
              <a:rPr lang="ru-RU" dirty="0"/>
              <a:t>называемый "комплекс оживления", который можно наблюдать в возрасте 1,5 - 2 месяцев. </a:t>
            </a:r>
          </a:p>
          <a:p>
            <a:r>
              <a:rPr lang="ru-RU" dirty="0"/>
              <a:t>Потребность в социальных контактах, или в общении, остается одной из ведущих у человека. </a:t>
            </a:r>
            <a:endParaRPr lang="ru-RU" dirty="0" smtClean="0"/>
          </a:p>
          <a:p>
            <a:r>
              <a:rPr lang="ru-RU" dirty="0" smtClean="0"/>
              <a:t>Только </a:t>
            </a:r>
            <a:r>
              <a:rPr lang="ru-RU" dirty="0"/>
              <a:t>с течением жизни она меняет свои формы.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312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2595" y="0"/>
            <a:ext cx="11868539" cy="6969967"/>
          </a:xfrm>
        </p:spPr>
        <p:txBody>
          <a:bodyPr>
            <a:normAutofit fontScale="85000" lnSpcReduction="20000"/>
          </a:bodyPr>
          <a:lstStyle/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Вторая потребность, </a:t>
            </a:r>
            <a:r>
              <a:rPr lang="ru-RU" dirty="0" smtClean="0"/>
              <a:t>с которой рождается человек - это потребность во внешних впечатлениях или 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познавательная потребность. </a:t>
            </a:r>
          </a:p>
          <a:p>
            <a:r>
              <a:rPr lang="ru-RU" dirty="0" smtClean="0"/>
              <a:t>Исследования показали, что уже в первые часы жизни дети реагируют на зрительные, звуковые, </a:t>
            </a:r>
            <a:r>
              <a:rPr lang="ru-RU" i="1" dirty="0" smtClean="0"/>
              <a:t>слуховые</a:t>
            </a:r>
            <a:r>
              <a:rPr lang="ru-RU" dirty="0" smtClean="0"/>
              <a:t> воздействия и не только реагируют, но как бы исследуют их. В частности, более оживленные реакции у них появляются на новые раздражители. </a:t>
            </a:r>
          </a:p>
          <a:p>
            <a:r>
              <a:rPr lang="ru-RU" dirty="0" smtClean="0"/>
              <a:t>Ребенку давали соску-пустышку и соединяли ее через резиновую трубку с телевизором. При этом соска служила в качестве пневматического датчика. Механизм действия установки был такой: если ребенок сосал соску, то экран телевизора начинал светиться и на нем появлялось изображение - либо неподвижная картинка, либо лицо говорящей женщины. Если ребенок переставал сосать, то экран постепенно гас. </a:t>
            </a:r>
          </a:p>
          <a:p>
            <a:r>
              <a:rPr lang="ru-RU" dirty="0" smtClean="0"/>
              <a:t>Ребенок был сыт (это обязательное условие опыта), но и в сытом состоянии он, как известно, изредка слегка посасывает соску. Так вот, в ходе опыта ребенок рано или поздно обнаруживал связь своих сосательных движений с изображением на экране, и тогда происходило следующее: он начинал интенсивно сосать соску, не прерывая эти движения ни на секунду! </a:t>
            </a:r>
          </a:p>
          <a:p>
            <a:r>
              <a:rPr lang="ru-RU" dirty="0" smtClean="0"/>
              <a:t>Этот результат убедительно показывает, что уже в двухмесячном возрасте ребенок ищет и </a:t>
            </a:r>
            <a:r>
              <a:rPr lang="ru-RU" i="1" dirty="0" smtClean="0"/>
              <a:t>активно добывает</a:t>
            </a:r>
            <a:r>
              <a:rPr lang="ru-RU" dirty="0" smtClean="0"/>
              <a:t> информацию из внешнего мира. Такая активность и есть проявление познавательной потребности. </a:t>
            </a:r>
          </a:p>
          <a:p>
            <a:r>
              <a:rPr lang="ru-RU" dirty="0" smtClean="0"/>
              <a:t>Познавательная потребность развивается вместе с ростом ребенка. Очень скоро в дополнение к перцептивным исследованиям и практическим манипуляциям (с помощью которых ребенок тоже познает манипуляциям (с помощью которых ребенок тоже познает  свойства предметов) появляются интеллектуальные формы познания.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38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290" y="0"/>
            <a:ext cx="11896530" cy="6858000"/>
          </a:xfrm>
        </p:spPr>
        <p:txBody>
          <a:bodyPr>
            <a:noAutofit/>
          </a:bodyPr>
          <a:lstStyle/>
          <a:p>
            <a:r>
              <a:rPr lang="ru-RU" sz="1800" dirty="0"/>
              <a:t>Теперь обратимся к связи потребностей с деятельностью. Здесь сразу же необходимо выделить два этапа в жизни каждой потребности. </a:t>
            </a:r>
            <a:endParaRPr lang="ru-RU" sz="1800" dirty="0" smtClean="0"/>
          </a:p>
          <a:p>
            <a:r>
              <a:rPr lang="ru-RU" sz="1800" dirty="0" smtClean="0"/>
              <a:t>Первый </a:t>
            </a:r>
            <a:r>
              <a:rPr lang="ru-RU" sz="1800" dirty="0"/>
              <a:t>этап - период </a:t>
            </a:r>
            <a:r>
              <a:rPr lang="ru-RU" sz="1800" i="1" dirty="0"/>
              <a:t>до</a:t>
            </a:r>
            <a:r>
              <a:rPr lang="ru-RU" sz="1800" dirty="0"/>
              <a:t> </a:t>
            </a:r>
            <a:r>
              <a:rPr lang="ru-RU" sz="1800" dirty="0" smtClean="0"/>
              <a:t>первой </a:t>
            </a:r>
            <a:r>
              <a:rPr lang="ru-RU" sz="1800" dirty="0"/>
              <a:t>встречи с предметом, который удовлетворяет потребность; второй этап - </a:t>
            </a:r>
            <a:r>
              <a:rPr lang="ru-RU" sz="1800" i="1" dirty="0"/>
              <a:t>после</a:t>
            </a:r>
            <a:r>
              <a:rPr lang="ru-RU" sz="1800" dirty="0"/>
              <a:t> этой встречи. </a:t>
            </a:r>
          </a:p>
          <a:p>
            <a:r>
              <a:rPr lang="ru-RU" sz="1800" dirty="0"/>
              <a:t>На первом этапе </a:t>
            </a:r>
            <a:r>
              <a:rPr lang="ru-RU" sz="1800" dirty="0" smtClean="0"/>
              <a:t>потребность не </a:t>
            </a:r>
            <a:r>
              <a:rPr lang="ru-RU" sz="1800" dirty="0"/>
              <a:t>представлена субъекту, не "расшифрована" для него. Он может испытывать состояние какого-то напряжения, неудовлетворенности, но не знать, чем это состояние вызвано. Со стороны же поведения </a:t>
            </a:r>
            <a:r>
              <a:rPr lang="ru-RU" sz="1800" dirty="0" err="1"/>
              <a:t>потребностное</a:t>
            </a:r>
            <a:r>
              <a:rPr lang="ru-RU" sz="1800" dirty="0"/>
              <a:t> состояние в этот период выражается в беспокойстве, </a:t>
            </a:r>
            <a:r>
              <a:rPr lang="ru-RU" sz="1800" i="1" dirty="0"/>
              <a:t>поиске,</a:t>
            </a:r>
            <a:r>
              <a:rPr lang="ru-RU" sz="1800" dirty="0"/>
              <a:t> переборе различных предметов. </a:t>
            </a:r>
          </a:p>
          <a:p>
            <a:r>
              <a:rPr lang="ru-RU" sz="1800" dirty="0"/>
              <a:t>Приведу пример. Известный детский врач Б. </a:t>
            </a:r>
            <a:r>
              <a:rPr lang="ru-RU" sz="1800" dirty="0" err="1"/>
              <a:t>Спок</a:t>
            </a:r>
            <a:r>
              <a:rPr lang="ru-RU" sz="1800" dirty="0"/>
              <a:t> призывает родителей, у которых дети страдают излишней полнотой, задуматься об истинной причине их якобы повышенного аппетита. Он замечает, что часто так ведут себя дети, которым не хватает родительского внимания и ласки. Испытывая состояние неудовлетворенности, эти дети не могут его конкретизировать и тогда начинают много есть! </a:t>
            </a:r>
          </a:p>
          <a:p>
            <a:r>
              <a:rPr lang="ru-RU" sz="1800" dirty="0"/>
              <a:t>В ходе поисковой деятельности обычно происходит </a:t>
            </a:r>
            <a:r>
              <a:rPr lang="ru-RU" sz="1800" i="1" dirty="0"/>
              <a:t>встреча потребности с ее предметом,</a:t>
            </a:r>
            <a:r>
              <a:rPr lang="ru-RU" sz="1800" dirty="0"/>
              <a:t> которой и завершается первый этап в "жизни" потребности. Эта встреча часто протекает очень драматично. Вспомним слова пушкинской Татьяны: </a:t>
            </a:r>
          </a:p>
          <a:p>
            <a:r>
              <a:rPr lang="ru-RU" sz="1800" dirty="0"/>
              <a:t>Ты чуть вошел, я вмиг узнала,</a:t>
            </a:r>
            <a:br>
              <a:rPr lang="ru-RU" sz="1800" dirty="0"/>
            </a:br>
            <a:r>
              <a:rPr lang="ru-RU" sz="1800" dirty="0"/>
              <a:t>Вся обомлела, запылала</a:t>
            </a:r>
            <a:br>
              <a:rPr lang="ru-RU" sz="1800" dirty="0"/>
            </a:br>
            <a:r>
              <a:rPr lang="ru-RU" sz="1800" dirty="0"/>
              <a:t>И в мыслях молвила: вот он! </a:t>
            </a:r>
          </a:p>
          <a:p>
            <a:r>
              <a:rPr lang="ru-RU" sz="1800" dirty="0"/>
              <a:t>Процесс "узнавания" потребностью своего предмета получил название </a:t>
            </a:r>
            <a:r>
              <a:rPr lang="ru-RU" sz="18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опредмечивания</a:t>
            </a:r>
            <a:r>
              <a:rPr lang="ru-RU" sz="1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потребности. </a:t>
            </a:r>
          </a:p>
          <a:p>
            <a:r>
              <a:rPr lang="ru-RU" sz="1800" dirty="0"/>
              <a:t>В элементарных своих формах он известен как "механизм импринтинга" (т. е. запечатления). Пример </a:t>
            </a:r>
            <a:r>
              <a:rPr lang="ru-RU" sz="1800" dirty="0" smtClean="0"/>
              <a:t>импринтинга </a:t>
            </a:r>
            <a:r>
              <a:rPr lang="ru-RU" sz="1800" dirty="0"/>
              <a:t>- пробуждение реакции следования у новорожденного гусенка при виде любого движущегося мимо него предмета, в том числе неживого: он начинает идти за ним, как за матерью (опыты К. Лоренца). 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833763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196792801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855</Words>
  <Application>Microsoft Office PowerPoint</Application>
  <PresentationFormat>Широкоэкранный</PresentationFormat>
  <Paragraphs>37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Лекция 6. Психологическая теория  деятельности </vt:lpstr>
      <vt:lpstr>  ПОНЯТИЕ И СТРОЕНИЕ ЧЕЛОВЕЧЕСКОЙ ДЕЯТЕЛЬНОСТИ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39</cp:revision>
  <dcterms:created xsi:type="dcterms:W3CDTF">2021-01-08T13:08:04Z</dcterms:created>
  <dcterms:modified xsi:type="dcterms:W3CDTF">2021-01-17T15:55:49Z</dcterms:modified>
</cp:coreProperties>
</file>